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7" r:id="rId8"/>
    <p:sldId id="274" r:id="rId9"/>
    <p:sldId id="287" r:id="rId10"/>
    <p:sldId id="288" r:id="rId11"/>
    <p:sldId id="275" r:id="rId12"/>
    <p:sldId id="278" r:id="rId13"/>
    <p:sldId id="276" r:id="rId14"/>
    <p:sldId id="277" r:id="rId15"/>
    <p:sldId id="281" r:id="rId16"/>
    <p:sldId id="282" r:id="rId17"/>
    <p:sldId id="283" r:id="rId18"/>
    <p:sldId id="284" r:id="rId19"/>
    <p:sldId id="285" r:id="rId20"/>
    <p:sldId id="286" r:id="rId21"/>
    <p:sldId id="289" r:id="rId22"/>
    <p:sldId id="290" r:id="rId23"/>
    <p:sldId id="27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0860" y="3393989"/>
            <a:ext cx="10353304" cy="2816776"/>
          </a:xfrm>
        </p:spPr>
        <p:txBody>
          <a:bodyPr/>
          <a:lstStyle/>
          <a:p>
            <a:pPr algn="ctr"/>
            <a:r>
              <a:rPr lang="ru-RU" sz="4000" b="1" dirty="0" smtClean="0"/>
              <a:t>Дополнительная образовательная программа</a:t>
            </a:r>
            <a:br>
              <a:rPr lang="ru-RU" sz="4000" b="1" dirty="0" smtClean="0"/>
            </a:br>
            <a:r>
              <a:rPr lang="ru-RU" sz="4000" b="1" dirty="0" smtClean="0"/>
              <a:t> Муниципального бюджетного образовательного учреждения </a:t>
            </a:r>
            <a:br>
              <a:rPr lang="ru-RU" sz="4000" b="1" dirty="0" smtClean="0"/>
            </a:br>
            <a:r>
              <a:rPr lang="ru-RU" sz="4000" b="1" dirty="0" smtClean="0"/>
              <a:t>«Детский сад №30 «Кораблик» Зеленодольского муниципального района Республики Татарстан» </a:t>
            </a:r>
            <a:br>
              <a:rPr lang="ru-RU" sz="4000" b="1" dirty="0" smtClean="0"/>
            </a:br>
            <a:r>
              <a:rPr lang="ru-RU" sz="4000" b="1" dirty="0" smtClean="0"/>
              <a:t>на </a:t>
            </a:r>
            <a:r>
              <a:rPr lang="ru-RU" sz="4000" b="1" dirty="0" smtClean="0"/>
              <a:t>2024-2025гг</a:t>
            </a:r>
            <a:r>
              <a:rPr lang="ru-RU" sz="4000" b="1" dirty="0" smtClean="0"/>
              <a:t>.</a:t>
            </a:r>
            <a:endParaRPr lang="ru-RU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7267" cy="161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6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413" y="1143922"/>
            <a:ext cx="10273338" cy="51033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dirty="0"/>
              <a:t>Дополнительная образовательная программа Муниципального бюджетного дошкольного образовательного учреждения «Детский сад №30 «Кораблик» Зеленодольского муниципального района Республики Татарстан» (далее – Программа) определяет порядок организации и осуществления образовательной деятельности по дополнительным общеобразовательным программам.</a:t>
            </a:r>
          </a:p>
        </p:txBody>
      </p:sp>
    </p:spTree>
    <p:extLst>
      <p:ext uri="{BB962C8B-B14F-4D97-AF65-F5344CB8AC3E}">
        <p14:creationId xmlns:p14="http://schemas.microsoft.com/office/powerpoint/2010/main" val="2740629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432" y="648929"/>
            <a:ext cx="9763431" cy="5535562"/>
          </a:xfrm>
        </p:spPr>
        <p:txBody>
          <a:bodyPr>
            <a:noAutofit/>
          </a:bodyPr>
          <a:lstStyle/>
          <a:p>
            <a:pPr algn="just"/>
            <a:r>
              <a:rPr lang="ru-RU" sz="2500" b="1" dirty="0"/>
              <a:t>Программа разработана </a:t>
            </a:r>
            <a:r>
              <a:rPr lang="ru-RU" sz="2500" dirty="0"/>
              <a:t>для детей</a:t>
            </a:r>
            <a:r>
              <a:rPr lang="ru-RU" sz="2500" b="1" dirty="0"/>
              <a:t> </a:t>
            </a:r>
            <a:r>
              <a:rPr lang="ru-RU" sz="2500" dirty="0"/>
              <a:t>3-7 лет, возраст детей для каждого направления дополнительного образования определяется соответствующей подпрограммой.</a:t>
            </a:r>
          </a:p>
          <a:p>
            <a:pPr algn="just"/>
            <a:r>
              <a:rPr lang="ru-RU" sz="2500" b="1" dirty="0"/>
              <a:t>Нормативный срок освоения Программы</a:t>
            </a:r>
            <a:r>
              <a:rPr lang="ru-RU" sz="2500" dirty="0"/>
              <a:t> – от 2 до 4 лет, в зависимости от срока реализации подпрограмм. </a:t>
            </a:r>
          </a:p>
          <a:p>
            <a:pPr algn="just"/>
            <a:r>
              <a:rPr lang="ru-RU" sz="2500" b="1" dirty="0"/>
              <a:t>Программа реализуется</a:t>
            </a:r>
            <a:r>
              <a:rPr lang="ru-RU" sz="2500" dirty="0"/>
              <a:t> на </a:t>
            </a:r>
            <a:r>
              <a:rPr lang="ru-RU" sz="2500" dirty="0" smtClean="0"/>
              <a:t>русском языке.</a:t>
            </a:r>
            <a:endParaRPr lang="ru-RU" sz="2500" dirty="0"/>
          </a:p>
          <a:p>
            <a:pPr algn="just"/>
            <a:r>
              <a:rPr lang="ru-RU" sz="2500" b="1" dirty="0"/>
              <a:t>Наполняемость групп </a:t>
            </a:r>
            <a:r>
              <a:rPr lang="ru-RU" sz="2500" dirty="0"/>
              <a:t>в зависимости от количества поданных заявлений, направленности образовательной программы, специфики организации занятий может составлять от 5 до 18 человек.</a:t>
            </a:r>
          </a:p>
          <a:p>
            <a:pPr algn="just"/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94615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933" y="1134533"/>
            <a:ext cx="9909197" cy="4680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b="1" dirty="0" smtClean="0"/>
              <a:t>Цель Программы</a:t>
            </a:r>
            <a:r>
              <a:rPr lang="ru-RU" sz="3200" dirty="0" smtClean="0"/>
              <a:t> </a:t>
            </a:r>
            <a:r>
              <a:rPr lang="ru-RU" sz="3200" dirty="0"/>
              <a:t>– 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 взрослыми и сверстниками в соответствующим возрасту видам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37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1868" y="550333"/>
            <a:ext cx="9922932" cy="63923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u="sng" dirty="0" smtClean="0"/>
              <a:t>Задачи  Программы:</a:t>
            </a:r>
            <a:endParaRPr lang="ru-RU" sz="3200" b="1" dirty="0"/>
          </a:p>
          <a:p>
            <a:pPr lvl="0" algn="just"/>
            <a:r>
              <a:rPr lang="ru-RU" dirty="0"/>
              <a:t>Обеспечение благоприятных условий для удовлетворения потребности детей в творческой активности и различных видах деятельности.</a:t>
            </a:r>
          </a:p>
          <a:p>
            <a:pPr lvl="0" algn="just"/>
            <a:r>
              <a:rPr lang="ru-RU" dirty="0"/>
              <a:t>Создание условий для эмоционального благополучия ребёнка в процессе совместной деятельности и общения: ребёнок – ребенок, ребёнок – педагог, ребёнок – родители.</a:t>
            </a:r>
          </a:p>
          <a:p>
            <a:pPr lvl="0" algn="just"/>
            <a:r>
              <a:rPr lang="ru-RU" dirty="0"/>
              <a:t>Формирование мотивации у детей к познавательному и творческому развитию.</a:t>
            </a:r>
          </a:p>
          <a:p>
            <a:pPr lvl="0" algn="just"/>
            <a:r>
              <a:rPr lang="ru-RU" dirty="0"/>
              <a:t>Развитие способностей и творческого потенциала у детей дошкольного возраста через занятия в кружках.</a:t>
            </a:r>
          </a:p>
          <a:p>
            <a:pPr lvl="0" algn="just"/>
            <a:r>
              <a:rPr lang="ru-RU" dirty="0"/>
              <a:t>Укрепление здоровья детей дошкольного возраста, формирование ценностей здорового образа жизни.</a:t>
            </a:r>
          </a:p>
          <a:p>
            <a:pPr lvl="0" algn="just"/>
            <a:r>
              <a:rPr lang="ru-RU" dirty="0"/>
              <a:t>Установление партнерских взаимоотношений с семьей для обеспечения всестороннего развития ребёнка - дошкольника.</a:t>
            </a:r>
          </a:p>
          <a:p>
            <a:pPr algn="just"/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834370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7845" y="98611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 разработке программы учитывались следующие </a:t>
            </a:r>
            <a:r>
              <a:rPr lang="ru-RU" b="1" dirty="0"/>
              <a:t>значимые характеристики</a:t>
            </a:r>
            <a:r>
              <a:rPr lang="ru-RU" dirty="0"/>
              <a:t>: </a:t>
            </a:r>
          </a:p>
          <a:p>
            <a:pPr lvl="0"/>
            <a:r>
              <a:rPr lang="ru-RU" dirty="0"/>
              <a:t>Возрастные особенности детей.</a:t>
            </a:r>
          </a:p>
          <a:p>
            <a:pPr lvl="0"/>
            <a:r>
              <a:rPr lang="ru-RU" dirty="0"/>
              <a:t>Кадровый потенциал.</a:t>
            </a:r>
          </a:p>
          <a:p>
            <a:pPr lvl="0"/>
            <a:r>
              <a:rPr lang="ru-RU" dirty="0"/>
              <a:t>Контингент родителей.</a:t>
            </a:r>
          </a:p>
          <a:p>
            <a:pPr lvl="0"/>
            <a:r>
              <a:rPr lang="ru-RU" dirty="0"/>
              <a:t>Особенности образовательного процесса.</a:t>
            </a:r>
          </a:p>
          <a:p>
            <a:pPr lvl="0"/>
            <a:r>
              <a:rPr lang="ru-RU" dirty="0"/>
              <a:t>Социокультурная среда.</a:t>
            </a:r>
          </a:p>
          <a:p>
            <a:pPr lvl="0"/>
            <a:r>
              <a:rPr lang="ru-RU" dirty="0"/>
              <a:t>Географическое месторасположение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14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134" y="245534"/>
            <a:ext cx="9829800" cy="600286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900" b="1" dirty="0"/>
              <a:t>Планируемы результаты освоения </a:t>
            </a:r>
            <a:r>
              <a:rPr lang="ru-RU" sz="2900" b="1" dirty="0" smtClean="0"/>
              <a:t>Программы</a:t>
            </a:r>
            <a:r>
              <a:rPr lang="ru-RU" sz="2900" b="1" dirty="0"/>
              <a:t> </a:t>
            </a:r>
            <a:r>
              <a:rPr lang="ru-RU" sz="2900" b="1" dirty="0" smtClean="0"/>
              <a:t>(целевые </a:t>
            </a:r>
            <a:r>
              <a:rPr lang="ru-RU" sz="2900" b="1" dirty="0"/>
              <a:t>ориентиры </a:t>
            </a:r>
            <a:r>
              <a:rPr lang="ru-RU" sz="2900" b="1" dirty="0" smtClean="0"/>
              <a:t>образования) </a:t>
            </a:r>
            <a:r>
              <a:rPr lang="ru-RU" sz="2900" b="1" dirty="0"/>
              <a:t>на этапе завершения дошкольного образования </a:t>
            </a:r>
            <a:r>
              <a:rPr lang="ru-RU" sz="2900" b="1" dirty="0" smtClean="0"/>
              <a:t>( к 7 годам)</a:t>
            </a:r>
            <a:endParaRPr lang="ru-RU" sz="2900" dirty="0"/>
          </a:p>
          <a:p>
            <a:pPr marL="0" indent="0" algn="just">
              <a:buNone/>
            </a:pPr>
            <a:r>
              <a:rPr lang="ru-RU" dirty="0" smtClean="0"/>
              <a:t>	Ребенок</a:t>
            </a:r>
            <a:r>
              <a:rPr lang="ru-RU" dirty="0"/>
              <a:t>:</a:t>
            </a:r>
          </a:p>
          <a:p>
            <a:pPr lvl="0" algn="just"/>
            <a:r>
              <a:rPr lang="ru-RU" dirty="0"/>
              <a:t>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 </a:t>
            </a:r>
          </a:p>
          <a:p>
            <a:pPr lvl="0" algn="just"/>
            <a:r>
              <a:rPr lang="ru-RU" dirty="0"/>
              <a:t>обладает установкой положительного отношения к миру, к разным видам труда, др.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 обладает развитым воображением, которое реализуется в разных видах деятельности, и </a:t>
            </a:r>
          </a:p>
          <a:p>
            <a:pPr lvl="0" algn="just"/>
            <a:r>
              <a:rPr lang="ru-RU" dirty="0"/>
              <a:t>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 </a:t>
            </a:r>
          </a:p>
          <a:p>
            <a:pPr lvl="0" algn="just"/>
            <a:r>
              <a:rPr lang="ru-RU" dirty="0"/>
              <a:t>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 </a:t>
            </a:r>
          </a:p>
          <a:p>
            <a:pPr lvl="0" algn="just"/>
            <a:r>
              <a:rPr lang="ru-RU" dirty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 </a:t>
            </a:r>
          </a:p>
          <a:p>
            <a:pPr lvl="0" algn="just"/>
            <a:r>
              <a:rPr lang="ru-RU" dirty="0"/>
              <a:t>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514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Направления реализации Программы</a:t>
            </a:r>
            <a:endParaRPr lang="ru-RU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895820"/>
              </p:ext>
            </p:extLst>
          </p:nvPr>
        </p:nvGraphicFramePr>
        <p:xfrm>
          <a:off x="990600" y="2052638"/>
          <a:ext cx="9262533" cy="4315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1100"/>
                <a:gridCol w="3741700"/>
                <a:gridCol w="2099733"/>
              </a:tblGrid>
              <a:tr h="70569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Направленность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>
                          <a:effectLst/>
                          <a:latin typeface="+mn-lt"/>
                        </a:rPr>
                        <a:t>Наименование</a:t>
                      </a:r>
                      <a:endParaRPr lang="ru-RU" sz="1200"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>
                          <a:effectLst/>
                          <a:latin typeface="+mn-lt"/>
                        </a:rPr>
                        <a:t>услуги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>
                          <a:effectLst/>
                          <a:latin typeface="+mn-lt"/>
                        </a:rPr>
                        <a:t>Форма проведения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</a:tr>
              <a:tr h="98565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Социально-коммуникативное</a:t>
                      </a:r>
                      <a:endParaRPr lang="ru-RU" sz="1200" dirty="0"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развитие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Английский язык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Совместная деятельность </a:t>
                      </a:r>
                      <a:endParaRPr lang="ru-RU" sz="1200" dirty="0"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педагога и детей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 anchor="ctr"/>
                </a:tc>
              </a:tr>
              <a:tr h="433666"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Художественно – эстетическое</a:t>
                      </a:r>
                      <a:endParaRPr lang="ru-RU" sz="1200" dirty="0"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развитие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>
                          <a:effectLst/>
                          <a:latin typeface="+mn-lt"/>
                        </a:rPr>
                        <a:t>Вокальная студия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Детский дизайн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9923"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Познавательное развитие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Ментальная арифметика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8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 smtClean="0">
                          <a:effectLst/>
                          <a:latin typeface="+mn-lt"/>
                        </a:rPr>
                        <a:t>Шахматы</a:t>
                      </a:r>
                      <a:endParaRPr lang="ru-RU" sz="1200" kern="1200" dirty="0">
                        <a:effectLst/>
                        <a:latin typeface="+mn-lt"/>
                      </a:endParaRPr>
                    </a:p>
                  </a:txBody>
                  <a:tcPr marL="65873" marR="65873" marT="9149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992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Физическое развитие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200" dirty="0">
                          <a:effectLst/>
                          <a:latin typeface="+mn-lt"/>
                        </a:rPr>
                        <a:t>Танцевальная студия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873" marR="65873" marT="9149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2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777" y="664385"/>
            <a:ext cx="9404723" cy="1400530"/>
          </a:xfrm>
        </p:spPr>
        <p:txBody>
          <a:bodyPr/>
          <a:lstStyle/>
          <a:p>
            <a:pPr algn="ctr"/>
            <a:r>
              <a:rPr lang="ru-RU" b="1" dirty="0" smtClean="0"/>
              <a:t>Количество занятий 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262415"/>
              </p:ext>
            </p:extLst>
          </p:nvPr>
        </p:nvGraphicFramePr>
        <p:xfrm>
          <a:off x="846667" y="2218269"/>
          <a:ext cx="9271000" cy="3826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5015"/>
                <a:gridCol w="1742634"/>
                <a:gridCol w="1456711"/>
                <a:gridCol w="1486612"/>
                <a:gridCol w="2150028"/>
              </a:tblGrid>
              <a:tr h="2011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Вторая младшая </a:t>
                      </a:r>
                      <a:r>
                        <a:rPr lang="ru-RU" sz="20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(3-4 года)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Средняя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(4-5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Старшая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(5-6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Подготовительная </a:t>
                      </a:r>
                      <a:r>
                        <a:rPr lang="ru-RU" sz="20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(6-7 лет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52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неделю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52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месяц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52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год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863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Продолжительность занятий в соответствии с </a:t>
            </a:r>
            <a:r>
              <a:rPr lang="ru-RU" b="1" dirty="0" err="1" smtClean="0"/>
              <a:t>СанПин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833160"/>
              </p:ext>
            </p:extLst>
          </p:nvPr>
        </p:nvGraphicFramePr>
        <p:xfrm>
          <a:off x="508000" y="1930400"/>
          <a:ext cx="10659533" cy="3479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9712"/>
                <a:gridCol w="2003632"/>
                <a:gridCol w="1674885"/>
                <a:gridCol w="1709264"/>
                <a:gridCol w="2472040"/>
              </a:tblGrid>
              <a:tr h="19319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Вторая младшая </a:t>
                      </a:r>
                      <a:r>
                        <a:rPr lang="ru-RU" sz="20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(3-4 года)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Средняя </a:t>
                      </a:r>
                      <a:r>
                        <a:rPr lang="ru-RU" sz="20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(4-5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Старшая </a:t>
                      </a:r>
                      <a:r>
                        <a:rPr lang="ru-RU" sz="20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(5-6</a:t>
                      </a:r>
                      <a:r>
                        <a:rPr lang="ru-RU" sz="2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Подготовительная </a:t>
                      </a:r>
                      <a:r>
                        <a:rPr lang="ru-RU" sz="1900" dirty="0" smtClean="0">
                          <a:effectLst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(6-7</a:t>
                      </a:r>
                      <a:r>
                        <a:rPr lang="ru-RU" sz="19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лет)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478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Продолжительность </a:t>
                      </a:r>
                      <a:r>
                        <a:rPr lang="ru-RU" sz="1900" dirty="0" smtClean="0">
                          <a:effectLst/>
                        </a:rPr>
                        <a:t>занятий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15 </a:t>
                      </a:r>
                      <a:r>
                        <a:rPr lang="ru-RU" sz="2000" dirty="0">
                          <a:effectLst/>
                        </a:rPr>
                        <a:t>мин.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20 мин.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25 </a:t>
                      </a:r>
                      <a:r>
                        <a:rPr lang="ru-RU" sz="2000" dirty="0">
                          <a:effectLst/>
                        </a:rPr>
                        <a:t>мин.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30 </a:t>
                      </a:r>
                      <a:r>
                        <a:rPr lang="ru-RU" sz="2000" dirty="0">
                          <a:effectLst/>
                        </a:rPr>
                        <a:t>мин.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29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Программа направления «Английский язык»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/>
              <a:t>Цель программы: </a:t>
            </a:r>
            <a:r>
              <a:rPr lang="ru-RU" sz="2400" dirty="0"/>
              <a:t>обеспечение условий погружения в иноязычную среду для освоения детьми знаний, умений и навыков посредством изучаемых дисциплин, развитие интеллектуальных способностей, памяти, воображения, логического мышления, формирование учебной деятельности. </a:t>
            </a:r>
          </a:p>
          <a:p>
            <a:pPr algn="just"/>
            <a:r>
              <a:rPr lang="ru-RU" sz="2400" dirty="0"/>
              <a:t>Программа рассчитана на детей 3-7 лет</a:t>
            </a:r>
          </a:p>
          <a:p>
            <a:pPr algn="just"/>
            <a:r>
              <a:rPr lang="ru-RU" sz="2400" dirty="0"/>
              <a:t>Нормативный срок освоения программы 4 года.</a:t>
            </a:r>
          </a:p>
          <a:p>
            <a:pPr algn="just"/>
            <a:r>
              <a:rPr lang="ru-RU" sz="2400" dirty="0" smtClean="0"/>
              <a:t>Программа </a:t>
            </a:r>
            <a:r>
              <a:rPr lang="ru-RU" sz="2400" dirty="0"/>
              <a:t>реализуется на русском </a:t>
            </a:r>
            <a:r>
              <a:rPr lang="ru-RU" sz="2400" dirty="0" smtClean="0"/>
              <a:t>языке.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412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867" y="160866"/>
            <a:ext cx="10185400" cy="60705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b="1" dirty="0"/>
              <a:t>Планируемые результаты освоения </a:t>
            </a:r>
            <a:r>
              <a:rPr lang="ru-RU" sz="4000" b="1" dirty="0" smtClean="0"/>
              <a:t>программы:</a:t>
            </a:r>
            <a:endParaRPr lang="ru-RU" sz="4000" dirty="0"/>
          </a:p>
          <a:p>
            <a:r>
              <a:rPr lang="ru-RU" sz="2300" dirty="0"/>
              <a:t>В итоге реализации программы могут быть отмечены следующие целевые ориентиры развития детей:</a:t>
            </a:r>
          </a:p>
          <a:p>
            <a:pPr lvl="0"/>
            <a:r>
              <a:rPr lang="ru-RU" sz="2300" dirty="0"/>
              <a:t>Может активно и адекватно использовать имеющийся словарный запас: минимум 120 лексических единиц в речевых образцах и 20 в рифмовках, стихах, песнях;</a:t>
            </a:r>
          </a:p>
          <a:p>
            <a:pPr lvl="0"/>
            <a:r>
              <a:rPr lang="ru-RU" sz="2300" dirty="0"/>
              <a:t>Умеет в повседневной жизни пользоваться грамматическими конструкциями (речевые образцы (выражения)): Я... (имя); Мне (возраст); Я вижу... ; Я умею... ; Я люблю... ; Я имею... )</a:t>
            </a:r>
          </a:p>
          <a:p>
            <a:pPr lvl="0"/>
            <a:r>
              <a:rPr lang="ru-RU" sz="2300" dirty="0"/>
              <a:t>Фонетически грамотно произносит звуки, отличные от русских;</a:t>
            </a:r>
          </a:p>
          <a:p>
            <a:pPr lvl="0"/>
            <a:r>
              <a:rPr lang="ru-RU" sz="2300" dirty="0"/>
              <a:t>Умеет внимательно слушать речь педагога, перевод ее, опираясь на ключевые слова;</a:t>
            </a:r>
          </a:p>
          <a:p>
            <a:pPr lvl="0"/>
            <a:r>
              <a:rPr lang="ru-RU" sz="2300" dirty="0"/>
              <a:t>Может разыгрывать небольшие сценки на английском языке с использованием игрушек;</a:t>
            </a:r>
          </a:p>
          <a:p>
            <a:pPr lvl="0"/>
            <a:r>
              <a:rPr lang="ru-RU" sz="2300" dirty="0"/>
              <a:t>Знает к концу обучения английский алфавит (узнавать буквы);</a:t>
            </a:r>
          </a:p>
          <a:p>
            <a:pPr lvl="0"/>
            <a:r>
              <a:rPr lang="ru-RU" sz="2300" dirty="0"/>
              <a:t>Рассказывает стихотворения по отдельным темам программы;</a:t>
            </a:r>
          </a:p>
          <a:p>
            <a:pPr lvl="0"/>
            <a:r>
              <a:rPr lang="ru-RU" sz="2300" dirty="0"/>
              <a:t>Переводит слова с русского языка на английский и наоборот;</a:t>
            </a:r>
          </a:p>
          <a:p>
            <a:pPr lvl="0"/>
            <a:r>
              <a:rPr lang="ru-RU" sz="2300" dirty="0"/>
              <a:t>Показывает картинку с названным словом, называет, что или кто изображен на картинке;</a:t>
            </a:r>
          </a:p>
          <a:p>
            <a:pPr lvl="0"/>
            <a:r>
              <a:rPr lang="ru-RU" sz="2300" dirty="0"/>
              <a:t>Правильно использует слова и выражения в монологической речи и в игровой деятельности;</a:t>
            </a:r>
          </a:p>
          <a:p>
            <a:pPr lvl="0"/>
            <a:r>
              <a:rPr lang="ru-RU" sz="2300" dirty="0"/>
              <a:t>Задает и отвечает на вопросы разделов тем программы;</a:t>
            </a:r>
          </a:p>
          <a:p>
            <a:pPr lvl="0"/>
            <a:r>
              <a:rPr lang="ru-RU" sz="2300" dirty="0"/>
              <a:t>Строит простые монологические высказывания;</a:t>
            </a:r>
          </a:p>
          <a:p>
            <a:pPr lvl="0"/>
            <a:r>
              <a:rPr lang="ru-RU" sz="2300" dirty="0"/>
              <a:t>Участвует в составлении диалогов;</a:t>
            </a:r>
          </a:p>
          <a:p>
            <a:pPr lvl="0"/>
            <a:r>
              <a:rPr lang="ru-RU" sz="2300" dirty="0"/>
              <a:t>Использует в деятельности считалочки, рифмовки.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8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877956" cy="1400530"/>
          </a:xfrm>
        </p:spPr>
        <p:txBody>
          <a:bodyPr/>
          <a:lstStyle/>
          <a:p>
            <a:pPr algn="ctr"/>
            <a:r>
              <a:rPr lang="ru-RU" b="1" dirty="0" smtClean="0"/>
              <a:t>Программа направления </a:t>
            </a:r>
            <a:r>
              <a:rPr lang="ru-RU" b="1" dirty="0" smtClean="0"/>
              <a:t>«Музыкально-театральная студия»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400" b="1" dirty="0"/>
              <a:t>Цель программы: </a:t>
            </a:r>
            <a:r>
              <a:rPr lang="ru-RU" sz="2400" dirty="0" smtClean="0"/>
              <a:t>ф</a:t>
            </a:r>
            <a:r>
              <a:rPr lang="ru-RU" sz="2400" dirty="0" smtClean="0"/>
              <a:t>ормирование </a:t>
            </a:r>
            <a:r>
              <a:rPr lang="ru-RU" sz="2400" dirty="0"/>
              <a:t>вокально-хоровых, театрально-сценических, музыкально-ритмических навыков детей; развитие творческого потенциала посредством вокально- театральной деятельности через организацию индивидуального и хорового пения, и театрального самовыражения в условиях дополнительного образования в ДОУ.</a:t>
            </a:r>
          </a:p>
          <a:p>
            <a:pPr marL="0" indent="0" algn="just">
              <a:buNone/>
            </a:pPr>
            <a:endParaRPr lang="ru-RU" sz="2400" dirty="0"/>
          </a:p>
          <a:p>
            <a:pPr algn="just"/>
            <a:r>
              <a:rPr lang="ru-RU" sz="2400" dirty="0"/>
              <a:t>Программа рассчитана на детей </a:t>
            </a:r>
            <a:r>
              <a:rPr lang="ru-RU" sz="2400" dirty="0" smtClean="0"/>
              <a:t>4-5 </a:t>
            </a:r>
            <a:r>
              <a:rPr lang="ru-RU" sz="2400" dirty="0"/>
              <a:t>лет</a:t>
            </a:r>
          </a:p>
          <a:p>
            <a:pPr algn="just"/>
            <a:r>
              <a:rPr lang="ru-RU" sz="2400" dirty="0"/>
              <a:t>Нормативный срок освоения программы </a:t>
            </a:r>
            <a:r>
              <a:rPr lang="ru-RU" sz="2400" dirty="0" smtClean="0"/>
              <a:t>3 </a:t>
            </a:r>
            <a:r>
              <a:rPr lang="ru-RU" sz="2400" dirty="0"/>
              <a:t>года.</a:t>
            </a:r>
          </a:p>
          <a:p>
            <a:pPr algn="just"/>
            <a:r>
              <a:rPr lang="ru-RU" sz="2400" dirty="0"/>
              <a:t>Программа реализуется на русском языке.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024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267" y="660401"/>
            <a:ext cx="9618053" cy="5901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В </a:t>
            </a:r>
            <a:r>
              <a:rPr lang="ru-RU" sz="2800" b="1" dirty="0"/>
              <a:t>результате освоения программы воспитанники:</a:t>
            </a:r>
          </a:p>
          <a:p>
            <a:pPr lvl="0"/>
            <a:r>
              <a:rPr lang="ru-RU" dirty="0"/>
              <a:t>Формируют интерес к вокальному и театральному искусству</a:t>
            </a:r>
          </a:p>
          <a:p>
            <a:pPr lvl="0"/>
            <a:r>
              <a:rPr lang="ru-RU" dirty="0"/>
              <a:t>Развивают умение петь естественным голосом, без напряжения, четко </a:t>
            </a:r>
            <a:r>
              <a:rPr lang="ru-RU" dirty="0" err="1"/>
              <a:t>пропевают</a:t>
            </a:r>
            <a:r>
              <a:rPr lang="ru-RU" dirty="0"/>
              <a:t> звуки, с хорошей артикуляцией;</a:t>
            </a:r>
          </a:p>
          <a:p>
            <a:pPr lvl="0"/>
            <a:r>
              <a:rPr lang="ru-RU" dirty="0"/>
              <a:t>Развивают музыкальный слух и координацию движений;</a:t>
            </a:r>
          </a:p>
          <a:p>
            <a:pPr lvl="0"/>
            <a:r>
              <a:rPr lang="ru-RU" dirty="0"/>
              <a:t>Умеют произносить и </a:t>
            </a:r>
            <a:r>
              <a:rPr lang="ru-RU" dirty="0" err="1"/>
              <a:t>пропевать</a:t>
            </a:r>
            <a:r>
              <a:rPr lang="ru-RU" dirty="0"/>
              <a:t> стихотворный текст в движении;</a:t>
            </a:r>
          </a:p>
          <a:p>
            <a:pPr lvl="0"/>
            <a:r>
              <a:rPr lang="ru-RU" dirty="0"/>
              <a:t>Ориентируются в пространстве, равномерно размещаются на сценической площадке;</a:t>
            </a:r>
          </a:p>
          <a:p>
            <a:pPr lvl="0"/>
            <a:r>
              <a:rPr lang="ru-RU" dirty="0"/>
              <a:t>На сцене выполнять свободно и естественно простейшие физические </a:t>
            </a:r>
            <a:r>
              <a:rPr lang="ru-RU" dirty="0" smtClean="0"/>
              <a:t>действия.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530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Программа направления «Ментальная арифметика»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668" y="2019051"/>
            <a:ext cx="9389452" cy="419548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i="1" dirty="0" smtClean="0"/>
              <a:t>Цель программы:</a:t>
            </a:r>
            <a:r>
              <a:rPr lang="ru-RU" sz="2400" dirty="0" smtClean="0"/>
              <a:t> </a:t>
            </a:r>
            <a:r>
              <a:rPr lang="ru-RU" sz="2400" dirty="0"/>
              <a:t>развитие основных познавательных процессов (мышление, память, внимание, воображение), образующих интегральное качество личности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endParaRPr lang="ru-RU" sz="2400" dirty="0"/>
          </a:p>
          <a:p>
            <a:pPr algn="just"/>
            <a:r>
              <a:rPr lang="ru-RU" sz="2400" dirty="0"/>
              <a:t>Программа рассчитана на детей </a:t>
            </a:r>
            <a:r>
              <a:rPr lang="ru-RU" sz="2400" dirty="0" smtClean="0"/>
              <a:t>4-7 </a:t>
            </a:r>
            <a:r>
              <a:rPr lang="ru-RU" sz="2400" dirty="0"/>
              <a:t>лет</a:t>
            </a:r>
          </a:p>
          <a:p>
            <a:pPr algn="just"/>
            <a:r>
              <a:rPr lang="ru-RU" sz="2400" dirty="0"/>
              <a:t>Нормативный срок освоения программы </a:t>
            </a:r>
            <a:r>
              <a:rPr lang="ru-RU" sz="2400" dirty="0" smtClean="0"/>
              <a:t>3 </a:t>
            </a:r>
            <a:r>
              <a:rPr lang="ru-RU" sz="2400" dirty="0"/>
              <a:t>года.</a:t>
            </a:r>
          </a:p>
          <a:p>
            <a:pPr algn="just"/>
            <a:r>
              <a:rPr lang="ru-RU" sz="2400" dirty="0"/>
              <a:t>Программа реализуется на русском языке.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642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134" y="660400"/>
            <a:ext cx="9711266" cy="5587999"/>
          </a:xfrm>
        </p:spPr>
        <p:txBody>
          <a:bodyPr/>
          <a:lstStyle/>
          <a:p>
            <a:pPr marL="0" lvl="0" indent="0">
              <a:buNone/>
            </a:pPr>
            <a:r>
              <a:rPr lang="ru-RU" sz="2800" b="1" dirty="0" smtClean="0"/>
              <a:t>Планируемые результаты освоения программы:</a:t>
            </a:r>
          </a:p>
          <a:p>
            <a:pPr lvl="0" algn="just"/>
            <a:r>
              <a:rPr lang="ru-RU" sz="2400" dirty="0" smtClean="0"/>
              <a:t>Освоение приема </a:t>
            </a:r>
            <a:r>
              <a:rPr lang="ru-RU" sz="2400" dirty="0"/>
              <a:t>ментального счета. </a:t>
            </a:r>
          </a:p>
          <a:p>
            <a:pPr lvl="0" algn="just"/>
            <a:r>
              <a:rPr lang="ru-RU" sz="2400" dirty="0" smtClean="0"/>
              <a:t>Развитие </a:t>
            </a:r>
            <a:r>
              <a:rPr lang="ru-RU" sz="2400" dirty="0"/>
              <a:t>навыков воображения, восприятия, умения работать и отдыхать, переключаясь на другое задание. </a:t>
            </a:r>
          </a:p>
          <a:p>
            <a:pPr lvl="0" algn="just"/>
            <a:r>
              <a:rPr lang="ru-RU" sz="2400" dirty="0"/>
              <a:t>Развитие скорости мышления и скорость обработки информации.</a:t>
            </a:r>
          </a:p>
          <a:p>
            <a:pPr lvl="0" algn="just"/>
            <a:r>
              <a:rPr lang="ru-RU" sz="2400" dirty="0"/>
              <a:t>Развитие концентрации зрительного и слухового внимания.</a:t>
            </a:r>
          </a:p>
          <a:p>
            <a:pPr lvl="0" algn="just"/>
            <a:r>
              <a:rPr lang="ru-RU" sz="2400" dirty="0"/>
              <a:t>Развитие наблюдательности, самостоятельности, находчивости, сообразительности.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738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Программа направления «Шахматы»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293" y="1951318"/>
            <a:ext cx="8946541" cy="4195481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/>
              <a:t>Цель программы</a:t>
            </a:r>
            <a:r>
              <a:rPr lang="ru-RU" dirty="0"/>
              <a:t>: обучение дошкольников принципам шахматной игры, воспитание у них интереса и любви к этой игре и подготовка воспитанников к дальнейшим ступеням развития; создание условий для личностного и интеллектуального развития старших дошкольников, формирования общей культуры посредством обучения игре в шахматы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algn="just"/>
            <a:r>
              <a:rPr lang="ru-RU" dirty="0"/>
              <a:t>Программа рассчитана на детей 5-7 лет</a:t>
            </a:r>
          </a:p>
          <a:p>
            <a:pPr algn="just"/>
            <a:r>
              <a:rPr lang="ru-RU" dirty="0"/>
              <a:t>Нормативный срок освоения программы 2 года.</a:t>
            </a:r>
          </a:p>
          <a:p>
            <a:pPr algn="just"/>
            <a:r>
              <a:rPr lang="ru-RU" dirty="0"/>
              <a:t>Программа реализуется на русском языке.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8344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246" y="440267"/>
            <a:ext cx="9395355" cy="5892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Планируемые результаты освоения программы:</a:t>
            </a:r>
          </a:p>
          <a:p>
            <a:pPr algn="just"/>
            <a:r>
              <a:rPr lang="ru-RU" sz="2400" dirty="0" smtClean="0"/>
              <a:t>Рост </a:t>
            </a:r>
            <a:r>
              <a:rPr lang="ru-RU" sz="2400" dirty="0"/>
              <a:t>личностного, интеллектуального и социального развития ребёнка, развитие коммуникативных способностей, инициативности, толерантности, самостоятельности. </a:t>
            </a:r>
            <a:endParaRPr lang="ru-RU" sz="2400" dirty="0" smtClean="0"/>
          </a:p>
          <a:p>
            <a:pPr algn="just"/>
            <a:r>
              <a:rPr lang="ru-RU" sz="2400" dirty="0" smtClean="0"/>
              <a:t>Приобретение </a:t>
            </a:r>
            <a:r>
              <a:rPr lang="ru-RU" sz="2400" dirty="0"/>
              <a:t>теоретических знаний и практических навыков в шахматной игре.</a:t>
            </a:r>
          </a:p>
          <a:p>
            <a:pPr algn="just"/>
            <a:r>
              <a:rPr lang="ru-RU" sz="2400" dirty="0"/>
              <a:t>Освоение новых видов деятельности (дидактические игры и задания, игровые упражнения, соревнования). </a:t>
            </a:r>
            <a:endParaRPr lang="ru-RU" sz="2400" dirty="0" smtClean="0"/>
          </a:p>
          <a:p>
            <a:pPr algn="just"/>
            <a:r>
              <a:rPr lang="ru-RU" sz="2400" dirty="0" smtClean="0"/>
              <a:t>Конечным </a:t>
            </a:r>
            <a:r>
              <a:rPr lang="ru-RU" sz="2400" dirty="0"/>
              <a:t>результатом обучения считается умение сыграть по правила   шахматную партию от начала до конца. Это предполагает определенную прочность знаний и умение применять их на практике.</a:t>
            </a:r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55232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Программа направления </a:t>
            </a:r>
            <a:br>
              <a:rPr lang="ru-RU" b="1" dirty="0" smtClean="0"/>
            </a:br>
            <a:r>
              <a:rPr lang="ru-RU" b="1" dirty="0" smtClean="0"/>
              <a:t>«Танцевальная студия»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52918"/>
            <a:ext cx="9412288" cy="4195481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/>
              <a:t>Цель </a:t>
            </a:r>
            <a:r>
              <a:rPr lang="ru-RU" b="1" dirty="0" smtClean="0"/>
              <a:t>программы</a:t>
            </a:r>
            <a:r>
              <a:rPr lang="ru-RU" dirty="0"/>
              <a:t>:</a:t>
            </a:r>
            <a:r>
              <a:rPr lang="ru-RU" dirty="0" smtClean="0"/>
              <a:t> </a:t>
            </a:r>
            <a:r>
              <a:rPr lang="ru-RU" dirty="0"/>
              <a:t>приобщить детей к танцевальному искусству, способствовать эстетическому и нравственному развитию дошкольников. Привить детям основные навыки умения слушать музыку и передавать в движении ее многообразие и красоту. Выявить и раскрыть творческие способности дошкольника посредством хореографического искусства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Программа рассчитана на детей </a:t>
            </a:r>
            <a:r>
              <a:rPr lang="ru-RU" dirty="0" smtClean="0"/>
              <a:t>3-7 </a:t>
            </a:r>
            <a:r>
              <a:rPr lang="ru-RU" dirty="0"/>
              <a:t>лет</a:t>
            </a:r>
          </a:p>
          <a:p>
            <a:pPr algn="just"/>
            <a:r>
              <a:rPr lang="ru-RU" dirty="0"/>
              <a:t>Нормативный срок освоения программы </a:t>
            </a:r>
            <a:r>
              <a:rPr lang="ru-RU" dirty="0" smtClean="0"/>
              <a:t>4 </a:t>
            </a:r>
            <a:r>
              <a:rPr lang="ru-RU" dirty="0"/>
              <a:t>года.</a:t>
            </a:r>
          </a:p>
          <a:p>
            <a:pPr algn="just"/>
            <a:r>
              <a:rPr lang="ru-RU" dirty="0"/>
              <a:t>Программа реализуется на русском языке.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487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134" y="601134"/>
            <a:ext cx="9965266" cy="564726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b="1" dirty="0" smtClean="0"/>
              <a:t>Планируемые результаты освоения программы.</a:t>
            </a:r>
          </a:p>
          <a:p>
            <a:pPr marL="0" indent="0" algn="just">
              <a:buNone/>
            </a:pPr>
            <a:r>
              <a:rPr lang="ru-RU" dirty="0" smtClean="0"/>
              <a:t>Воспитанники </a:t>
            </a:r>
            <a:r>
              <a:rPr lang="ru-RU" dirty="0"/>
              <a:t>знают:</a:t>
            </a:r>
          </a:p>
          <a:p>
            <a:pPr lvl="0" algn="just"/>
            <a:r>
              <a:rPr lang="ru-RU" dirty="0"/>
              <a:t>назначение отдельных упражнений хореографии;</a:t>
            </a:r>
          </a:p>
          <a:p>
            <a:pPr lvl="0" algn="just"/>
            <a:r>
              <a:rPr lang="ru-RU" dirty="0"/>
              <a:t>основные танцевальные позиции рук и ног.</a:t>
            </a:r>
          </a:p>
          <a:p>
            <a:pPr marL="0" indent="0" algn="just">
              <a:buNone/>
            </a:pPr>
            <a:r>
              <a:rPr lang="ru-RU" dirty="0"/>
              <a:t>Воспитанники умеют:</a:t>
            </a:r>
          </a:p>
          <a:p>
            <a:pPr lvl="0" algn="just"/>
            <a:r>
              <a:rPr lang="ru-RU" dirty="0"/>
              <a:t>передавать в движениях, пластике характер музыки, игровой образ. </a:t>
            </a:r>
          </a:p>
          <a:p>
            <a:pPr lvl="0" algn="just"/>
            <a:r>
              <a:rPr lang="ru-RU" dirty="0"/>
              <a:t>выполнять простейшие построения и перестроения, ритмично двигаться в различных музыкальных темпах и передавать хлопками и притопами простейший ритмический рисунок; ставить ногу на носок и на пятку.</a:t>
            </a:r>
          </a:p>
          <a:p>
            <a:pPr lvl="0" algn="just"/>
            <a:r>
              <a:rPr lang="ru-RU" dirty="0"/>
              <a:t>выполнять танцевальные движения: прямой галоп, пружинка, подскоки, кружение по одному и в парах.</a:t>
            </a:r>
          </a:p>
          <a:p>
            <a:pPr lvl="0" algn="just"/>
            <a:r>
              <a:rPr lang="ru-RU" dirty="0"/>
              <a:t>выполнять простейшие двигательные задания (творческие игры, специальные задания), использовать разнообразные движения в импровизации под музыку данного года обучения.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873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Программа </a:t>
            </a:r>
            <a:r>
              <a:rPr lang="ru-RU" b="1" dirty="0" smtClean="0"/>
              <a:t>направления</a:t>
            </a:r>
            <a:br>
              <a:rPr lang="ru-RU" b="1" dirty="0" smtClean="0"/>
            </a:br>
            <a:r>
              <a:rPr lang="ru-RU" b="1" dirty="0" smtClean="0"/>
              <a:t>«Юный инженер»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/>
              <a:t>Цель </a:t>
            </a:r>
            <a:r>
              <a:rPr lang="ru-RU" b="1" dirty="0" smtClean="0"/>
              <a:t>программы: </a:t>
            </a:r>
            <a:r>
              <a:rPr lang="ru-RU" dirty="0" smtClean="0"/>
              <a:t>формирование </a:t>
            </a:r>
            <a:r>
              <a:rPr lang="ru-RU" dirty="0"/>
              <a:t>основ инженерно-технического мышления у детей с дошкольного возраста.</a:t>
            </a:r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Программа рассчитана на детей </a:t>
            </a:r>
            <a:r>
              <a:rPr lang="ru-RU" dirty="0" smtClean="0"/>
              <a:t>4-7 </a:t>
            </a:r>
            <a:r>
              <a:rPr lang="ru-RU" dirty="0"/>
              <a:t>лет</a:t>
            </a:r>
          </a:p>
          <a:p>
            <a:pPr algn="just"/>
            <a:r>
              <a:rPr lang="ru-RU" dirty="0"/>
              <a:t>Нормативный срок освоения программы </a:t>
            </a:r>
            <a:r>
              <a:rPr lang="ru-RU" dirty="0" smtClean="0"/>
              <a:t>3 </a:t>
            </a:r>
            <a:r>
              <a:rPr lang="ru-RU" dirty="0"/>
              <a:t>года.</a:t>
            </a:r>
          </a:p>
          <a:p>
            <a:pPr algn="just"/>
            <a:r>
              <a:rPr lang="ru-RU" dirty="0"/>
              <a:t>Программа реализуется на русском языке.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56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465668"/>
            <a:ext cx="8946541" cy="57827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Планируемые результаты освоения программы.</a:t>
            </a:r>
          </a:p>
          <a:p>
            <a:pPr lvl="0"/>
            <a:r>
              <a:rPr lang="ru-RU" dirty="0"/>
              <a:t>овладение основными культурными способами деятельности, проявление инициативы и самостоятельности в разных видах деятельности — игре, общении, познавательно-исследовательской деятельности, конструировании и др.;</a:t>
            </a:r>
          </a:p>
          <a:p>
            <a:pPr lvl="0"/>
            <a:r>
              <a:rPr lang="ru-RU" dirty="0"/>
              <a:t>формирование способности выбирать себе род занятий, участников по совместной деятельности;</a:t>
            </a:r>
            <a:endParaRPr lang="ru-RU" dirty="0"/>
          </a:p>
          <a:p>
            <a:pPr lvl="0"/>
            <a:r>
              <a:rPr lang="ru-RU" dirty="0"/>
              <a:t>активное взаимодействие со сверстниками и взрослыми, участие в совместных играх;</a:t>
            </a:r>
            <a:endParaRPr lang="ru-RU" dirty="0"/>
          </a:p>
          <a:p>
            <a:pPr lvl="0"/>
            <a:r>
              <a:rPr lang="ru-RU" dirty="0"/>
              <a:t>развитие способности договариваться, учитывать интересы и чувства других, сопереживать неудачам и радоваться успехам других, адекватное проявление своих чувств, в том числе чувство веры в себя, стремление предупреждать и разрешать конфликты;</a:t>
            </a:r>
          </a:p>
          <a:p>
            <a:pPr lvl="0"/>
            <a:r>
              <a:rPr lang="ru-RU" dirty="0"/>
              <a:t>развитие воображения, которое реализуется в разных видах деятельности, и прежде всего в игре;</a:t>
            </a:r>
          </a:p>
          <a:p>
            <a:pPr lvl="0"/>
            <a:r>
              <a:rPr lang="ru-RU" dirty="0"/>
              <a:t>освоение устной речи, развитие способности выражать свои мысли и желания;</a:t>
            </a:r>
          </a:p>
          <a:p>
            <a:pPr lvl="0"/>
            <a:r>
              <a:rPr lang="ru-RU" dirty="0"/>
              <a:t>развитие крупной и мелкой моторики; поддержание подвижности, контроль своих движений и управление ими;</a:t>
            </a:r>
          </a:p>
          <a:p>
            <a:pPr lvl="0"/>
            <a:r>
              <a:rPr lang="ru-RU" dirty="0"/>
              <a:t>формирование способности к волевым усилиям, следованию социальным нормам поведения и правилам в разных видах деятельности, во взаимоотношениях со взрослыми и сверстниками соблюдению правил безопасного поведения и личной </a:t>
            </a:r>
            <a:r>
              <a:rPr lang="ru-RU" dirty="0" smtClean="0"/>
              <a:t>гигиены.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410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677334"/>
            <a:ext cx="8946541" cy="45550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6600" dirty="0" smtClean="0"/>
          </a:p>
          <a:p>
            <a:pPr marL="0" indent="0" algn="ctr">
              <a:buNone/>
            </a:pPr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526032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305</TotalTime>
  <Words>1244</Words>
  <Application>Microsoft Office PowerPoint</Application>
  <PresentationFormat>Широкоэкранный</PresentationFormat>
  <Paragraphs>181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Wingdings 3</vt:lpstr>
      <vt:lpstr>Ион</vt:lpstr>
      <vt:lpstr>Дополнительная образовательная программа  Муниципального бюджетного образовательного учреждения  «Детский сад №30 «Кораблик» Зеленодольского муниципального района Республики Татарстан»  на 2024-2025гг.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Направления реализации Программы</vt:lpstr>
      <vt:lpstr>Количество занятий </vt:lpstr>
      <vt:lpstr>Продолжительность занятий в соответствии с СанПин</vt:lpstr>
      <vt:lpstr>Программа направления «Английский язык»</vt:lpstr>
      <vt:lpstr>Презентация PowerPoint</vt:lpstr>
      <vt:lpstr>Программа направления «Музыкально-театральная студия»</vt:lpstr>
      <vt:lpstr>Презентация PowerPoint</vt:lpstr>
      <vt:lpstr>Программа направления «Ментальная арифметика»</vt:lpstr>
      <vt:lpstr>Презентация PowerPoint</vt:lpstr>
      <vt:lpstr>Программа направления «Шахматы»</vt:lpstr>
      <vt:lpstr>Презентация PowerPoint</vt:lpstr>
      <vt:lpstr>Программа направления  «Танцевальная студия»</vt:lpstr>
      <vt:lpstr>Презентация PowerPoint</vt:lpstr>
      <vt:lpstr>Программа направления «Юный инженер»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образовательная программа – образовательная программа дошкольного образования Муниципального бюджетного образовательного учреждения «Детский сад №30 «Кораблик» Зеленодольского муниципального района Республики Татарстан»  на 2021-2026гг.</dc:title>
  <dc:creator>Учетная запись Майкрософт</dc:creator>
  <cp:lastModifiedBy>User4</cp:lastModifiedBy>
  <cp:revision>27</cp:revision>
  <dcterms:created xsi:type="dcterms:W3CDTF">2021-04-28T12:17:12Z</dcterms:created>
  <dcterms:modified xsi:type="dcterms:W3CDTF">2024-11-11T12:17:40Z</dcterms:modified>
</cp:coreProperties>
</file>